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996" r:id="rId9"/>
    <p:sldId id="99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4  Hobbies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优（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Reading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阅读各地区学生对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双减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政策的看法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326372"/>
              </p:ext>
            </p:extLst>
          </p:nvPr>
        </p:nvGraphicFramePr>
        <p:xfrm>
          <a:off x="360854" y="1556792"/>
          <a:ext cx="11485848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5554557">
                  <a:extLst>
                    <a:ext uri="{9D8B030D-6E8A-4147-A177-3AD203B41FA5}">
                      <a16:colId xmlns:a16="http://schemas.microsoft.com/office/drawing/2014/main" val="2730121405"/>
                    </a:ext>
                  </a:extLst>
                </a:gridCol>
                <a:gridCol w="5931291">
                  <a:extLst>
                    <a:ext uri="{9D8B030D-6E8A-4147-A177-3AD203B41FA5}">
                      <a16:colId xmlns:a16="http://schemas.microsoft.com/office/drawing/2014/main" val="180244874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Chenxi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Hangzhou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I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drawing,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Beijing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We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exercise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weekends.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really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interesting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6227736"/>
                  </a:ext>
                </a:extLst>
              </a:tr>
            </a:tbl>
          </a:graphicData>
        </a:graphic>
      </p:graphicFrame>
      <p:pic>
        <p:nvPicPr>
          <p:cNvPr id="1026" name="as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516" y="2218556"/>
            <a:ext cx="9906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as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9742" y="1916832"/>
            <a:ext cx="571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054117"/>
              </p:ext>
            </p:extLst>
          </p:nvPr>
        </p:nvGraphicFramePr>
        <p:xfrm>
          <a:off x="334566" y="980728"/>
          <a:ext cx="11593288" cy="5349240"/>
        </p:xfrm>
        <a:graphic>
          <a:graphicData uri="http://schemas.openxmlformats.org/drawingml/2006/table">
            <a:tbl>
              <a:tblPr firstRow="1" firstCol="1" bandRow="1"/>
              <a:tblGrid>
                <a:gridCol w="4824536">
                  <a:extLst>
                    <a:ext uri="{9D8B030D-6E8A-4147-A177-3AD203B41FA5}">
                      <a16:colId xmlns:a16="http://schemas.microsoft.com/office/drawing/2014/main" val="2371258061"/>
                    </a:ext>
                  </a:extLst>
                </a:gridCol>
                <a:gridCol w="6768752">
                  <a:extLst>
                    <a:ext uri="{9D8B030D-6E8A-4147-A177-3AD203B41FA5}">
                      <a16:colId xmlns:a16="http://schemas.microsoft.com/office/drawing/2014/main" val="1132339566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Zhao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Yike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Shanghai</a:t>
                      </a:r>
                      <a:endParaRPr lang="en-US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The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Double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Reduction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 </a:t>
                      </a:r>
                      <a:endParaRPr lang="en-US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really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less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homework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finish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were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tests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before,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test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term.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happy.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Hao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Wenzhou</a:t>
                      </a:r>
                      <a:endParaRPr lang="en-US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I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Double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Reduction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because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interesting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classes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Second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example,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guzheng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cooking,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badminton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Coding</a:t>
                      </a:r>
                      <a:r>
                        <a:rPr lang="en-US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best.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design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games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really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454585"/>
                  </a:ext>
                </a:extLst>
              </a:tr>
            </a:tbl>
          </a:graphicData>
        </a:graphic>
      </p:graphicFrame>
      <p:pic>
        <p:nvPicPr>
          <p:cNvPr id="2052" name="as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489" y="1268760"/>
            <a:ext cx="94297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as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3718" y="1025675"/>
            <a:ext cx="7334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53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344250"/>
            <a:ext cx="11584144" cy="194073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3659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Double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Reduction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双减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less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/les/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更少的　　　　　 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ɜː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学期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badminton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bædm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羽毛球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design 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225873"/>
            <a:ext cx="1901366" cy="679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50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Wu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Chenxi’s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hobby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Playing sports.	B. Cooking.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Drawing.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053657"/>
            <a:ext cx="108732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由第一段采访中</a:t>
            </a:r>
            <a:r>
              <a:rPr lang="en-US" altLang="zh-CN" dirty="0">
                <a:cs typeface="Times New Roman" panose="02020603050405020304" pitchFamily="18" charset="0"/>
              </a:rPr>
              <a:t>“I like drawing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</a:t>
            </a:r>
            <a:r>
              <a:rPr lang="en-US" altLang="zh-CN" dirty="0">
                <a:cs typeface="Times New Roman" panose="02020603050405020304" pitchFamily="18" charset="0"/>
              </a:rPr>
              <a:t>Wu </a:t>
            </a:r>
            <a:r>
              <a:rPr lang="en-US" altLang="zh-CN" dirty="0" err="1">
                <a:cs typeface="Times New Roman" panose="02020603050405020304" pitchFamily="18" charset="0"/>
              </a:rPr>
              <a:t>Chenxi</a:t>
            </a:r>
            <a:r>
              <a:rPr lang="zh-CN" altLang="zh-CN" dirty="0">
                <a:cs typeface="Times New Roman" panose="02020603050405020304" pitchFamily="18" charset="0"/>
              </a:rPr>
              <a:t>的爱好是</a:t>
            </a:r>
            <a:r>
              <a:rPr lang="en-US" altLang="zh-CN" dirty="0">
                <a:cs typeface="Times New Roman" panose="02020603050405020304" pitchFamily="18" charset="0"/>
              </a:rPr>
              <a:t>drawing,</a:t>
            </a:r>
            <a:r>
              <a:rPr lang="zh-CN" altLang="zh-CN" dirty="0">
                <a:cs typeface="Times New Roman" panose="02020603050405020304" pitchFamily="18" charset="0"/>
              </a:rPr>
              <a:t>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8281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708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happens to Zhao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“Double Reduction”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62558" y="1331994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95580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no homework and tests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5580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5580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has less homework now.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5580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finishes homework at home.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小鸭子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7761331" y="1471528"/>
            <a:ext cx="4303578" cy="16747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039422" y="1692262"/>
            <a:ext cx="374441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《上分攻略》电子书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P1</a:t>
            </a:r>
            <a:r>
              <a:rPr lang="zh-CN" altLang="zh-CN" b="0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有本题答题技巧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0590" y="3933056"/>
            <a:ext cx="112241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由对</a:t>
            </a:r>
            <a:r>
              <a:rPr lang="en-US" altLang="zh-CN" dirty="0">
                <a:cs typeface="Times New Roman" panose="02020603050405020304" pitchFamily="18" charset="0"/>
              </a:rPr>
              <a:t>Zhao </a:t>
            </a:r>
            <a:r>
              <a:rPr lang="en-US" altLang="zh-CN" dirty="0" err="1">
                <a:cs typeface="Times New Roman" panose="02020603050405020304" pitchFamily="18" charset="0"/>
              </a:rPr>
              <a:t>Yike</a:t>
            </a:r>
            <a:r>
              <a:rPr lang="zh-CN" altLang="zh-CN" dirty="0">
                <a:cs typeface="Times New Roman" panose="02020603050405020304" pitchFamily="18" charset="0"/>
              </a:rPr>
              <a:t>采访中</a:t>
            </a:r>
            <a:r>
              <a:rPr lang="en-US" altLang="zh-CN" dirty="0">
                <a:cs typeface="Times New Roman" panose="02020603050405020304" pitchFamily="18" charset="0"/>
              </a:rPr>
              <a:t>“We have less homework now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可知，他们现在的作业比以前少了，故选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0049" y="82816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7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Li Wei often do at weekends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often has an English class.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often cleans his room.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often plays football with his friends.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3268141"/>
            <a:ext cx="11296112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cs typeface="Times New Roman" panose="02020603050405020304" pitchFamily="18" charset="0"/>
              </a:rPr>
              <a:t>Li Wei</a:t>
            </a:r>
            <a:r>
              <a:rPr lang="zh-CN" altLang="zh-CN" dirty="0">
                <a:cs typeface="Times New Roman" panose="02020603050405020304" pitchFamily="18" charset="0"/>
              </a:rPr>
              <a:t>采访中</a:t>
            </a:r>
            <a:r>
              <a:rPr lang="en-US" altLang="zh-CN" dirty="0">
                <a:cs typeface="Times New Roman" panose="02020603050405020304" pitchFamily="18" charset="0"/>
              </a:rPr>
              <a:t>“I often play football with my friends at weekends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</a:t>
            </a:r>
            <a:r>
              <a:rPr lang="en-US" altLang="zh-CN" dirty="0">
                <a:cs typeface="Times New Roman" panose="02020603050405020304" pitchFamily="18" charset="0"/>
              </a:rPr>
              <a:t>Li Wei</a:t>
            </a:r>
            <a:r>
              <a:rPr lang="zh-CN" altLang="zh-CN" dirty="0">
                <a:cs typeface="Times New Roman" panose="02020603050405020304" pitchFamily="18" charset="0"/>
              </a:rPr>
              <a:t>周末经常和朋友们踢足球，故选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01638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72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Coding Class best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Coding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in 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编程课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乐高课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航模课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606" y="2708920"/>
            <a:ext cx="110800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cs typeface="Times New Roman" panose="02020603050405020304" pitchFamily="18" charset="0"/>
              </a:rPr>
              <a:t>Lin </a:t>
            </a:r>
            <a:r>
              <a:rPr lang="en-US" altLang="zh-CN" dirty="0" err="1">
                <a:cs typeface="Times New Roman" panose="02020603050405020304" pitchFamily="18" charset="0"/>
              </a:rPr>
              <a:t>Hao</a:t>
            </a:r>
            <a:r>
              <a:rPr lang="zh-CN" altLang="zh-CN" dirty="0">
                <a:cs typeface="Times New Roman" panose="02020603050405020304" pitchFamily="18" charset="0"/>
              </a:rPr>
              <a:t>采访中</a:t>
            </a:r>
            <a:r>
              <a:rPr lang="en-US" altLang="zh-CN" dirty="0">
                <a:cs typeface="Times New Roman" panose="02020603050405020304" pitchFamily="18" charset="0"/>
              </a:rPr>
              <a:t>“design a lot of games with the computer”</a:t>
            </a:r>
            <a:r>
              <a:rPr lang="zh-CN" altLang="zh-CN" dirty="0">
                <a:cs typeface="Times New Roman" panose="02020603050405020304" pitchFamily="18" charset="0"/>
              </a:rPr>
              <a:t>可知，该课程使用电脑设计小游戏，那便是编程课，故选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630" y="8281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5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6241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—What’s this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about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the Second Class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hobbies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changes in students’ life after the “Double Reduction”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980109"/>
            <a:ext cx="112241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通读整个采访，可知孩子们谈论的是双减政策实施以来学生学习生活的变化，故选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09910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389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433</Words>
  <Application>Microsoft Office PowerPoint</Application>
  <PresentationFormat>自定义</PresentationFormat>
  <Paragraphs>49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IPAPANNEW</vt:lpstr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338</cp:revision>
  <dcterms:created xsi:type="dcterms:W3CDTF">2020-11-06T05:24:00Z</dcterms:created>
  <dcterms:modified xsi:type="dcterms:W3CDTF">2025-05-27T10:15:36Z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